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0"/>
  </p:notesMasterIdLst>
  <p:handoutMasterIdLst>
    <p:handoutMasterId r:id="rId21"/>
  </p:handoutMasterIdLst>
  <p:sldIdLst>
    <p:sldId id="360" r:id="rId2"/>
    <p:sldId id="362" r:id="rId3"/>
    <p:sldId id="355" r:id="rId4"/>
    <p:sldId id="377" r:id="rId5"/>
    <p:sldId id="376" r:id="rId6"/>
    <p:sldId id="379" r:id="rId7"/>
    <p:sldId id="384" r:id="rId8"/>
    <p:sldId id="382" r:id="rId9"/>
    <p:sldId id="381" r:id="rId10"/>
    <p:sldId id="380" r:id="rId11"/>
    <p:sldId id="383" r:id="rId12"/>
    <p:sldId id="391" r:id="rId13"/>
    <p:sldId id="378" r:id="rId14"/>
    <p:sldId id="393" r:id="rId15"/>
    <p:sldId id="394" r:id="rId16"/>
    <p:sldId id="395" r:id="rId17"/>
    <p:sldId id="385" r:id="rId18"/>
    <p:sldId id="390" r:id="rId19"/>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377"/>
            <p14:sldId id="376"/>
            <p14:sldId id="379"/>
            <p14:sldId id="384"/>
            <p14:sldId id="382"/>
            <p14:sldId id="381"/>
            <p14:sldId id="380"/>
            <p14:sldId id="383"/>
            <p14:sldId id="391"/>
            <p14:sldId id="378"/>
            <p14:sldId id="393"/>
            <p14:sldId id="394"/>
            <p14:sldId id="395"/>
            <p14:sldId id="385"/>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AD6"/>
    <a:srgbClr val="D3908F"/>
    <a:srgbClr val="D0D1D2"/>
    <a:srgbClr val="8DB4E2"/>
    <a:srgbClr val="92B573"/>
    <a:srgbClr val="538DD5"/>
    <a:srgbClr val="D9D9D9"/>
    <a:srgbClr val="000000"/>
    <a:srgbClr val="005493"/>
    <a:srgbClr val="F0F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93240" autoAdjust="0"/>
  </p:normalViewPr>
  <p:slideViewPr>
    <p:cSldViewPr snapToGrid="0">
      <p:cViewPr>
        <p:scale>
          <a:sx n="30" d="100"/>
          <a:sy n="30" d="100"/>
        </p:scale>
        <p:origin x="2032" y="8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7/9/2020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89325" y="1219200"/>
            <a:ext cx="10836275" cy="6096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2185471" y="15438355"/>
            <a:ext cx="1671755" cy="812743"/>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95389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dirty="0"/>
          </a:p>
        </p:txBody>
      </p:sp>
    </p:spTree>
    <p:extLst>
      <p:ext uri="{BB962C8B-B14F-4D97-AF65-F5344CB8AC3E}">
        <p14:creationId xmlns:p14="http://schemas.microsoft.com/office/powerpoint/2010/main" val="2535251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Patrick Mathias, MD, PhD, is the Associate Medical Director of the Informatics Division in the Department of Laboratory Medicine at the University of Washington School of Medicine. He completed his MD and PhD in Bioengineering at the University of Illinois in Urbana-Champaign, followed by a clinical pathology residency and a clinical informatics fellowship at the University of Washington School of Medicine. 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After completing high school in Germany, Stephan crossed the Atlantic to study in New York City. From there, he went on to complete Penn's Medical Scientist Training Program (MSTP). In his Pathology residency, Stephan was shocked by the lack of informatics education. So he developed a course in data science specifically tailored for physicians and other health care professionals who deal with clinical data, and he's teaching this course at the Perelman School of Medicine at the University of Pennsylvania.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Stephan works at CHOP where he serves as the Assistant Director of the Cell and Gene Therapy Lab. He is also a part of the new Division of Pathology Informatics where he is promoting physician informatics education.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5403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S. Herman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Assistant Professor of Pathology and Laboratory Medicine, University of Pennsylvania; Director of Endocrinology, Hospital of the University of Pennsylvania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PHILADELPHIA, PA | </a:t>
            </a:r>
            <a:r>
              <a:rPr lang="en">
                <a:solidFill>
                  <a:srgbClr val="954F72"/>
                </a:solidFill>
              </a:rPr>
              <a:t>daniel.herman2@pennmedicine.upenn.edu</a:t>
            </a:r>
            <a:endParaRPr>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0463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7/8/2020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5" r:id="rId18"/>
    <p:sldLayoutId id="2147483673" r:id="rId19"/>
    <p:sldLayoutId id="2147483676" r:id="rId20"/>
    <p:sldLayoutId id="2147483678" r:id="rId21"/>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Association for Pathology </a:t>
            </a:r>
            <a:r>
              <a:rPr lang="en-US" sz="2000" dirty="0" smtClean="0">
                <a:solidFill>
                  <a:schemeClr val="tx1">
                    <a:lumMod val="65000"/>
                    <a:lumOff val="35000"/>
                  </a:schemeClr>
                </a:solidFill>
              </a:rPr>
              <a:t>Informatics</a:t>
            </a:r>
          </a:p>
          <a:p>
            <a:r>
              <a:rPr lang="en-US" sz="2000" dirty="0" smtClean="0">
                <a:solidFill>
                  <a:schemeClr val="tx1">
                    <a:lumMod val="65000"/>
                    <a:lumOff val="35000"/>
                  </a:schemeClr>
                </a:solidFill>
              </a:rPr>
              <a:t>July 16, 2020</a:t>
            </a: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7872412" y="589774"/>
            <a:ext cx="3262711" cy="4601351"/>
          </a:xfrm>
          <a:prstGeom prst="rect">
            <a:avLst/>
          </a:prstGeom>
          <a:noFill/>
          <a:ln>
            <a:noFill/>
          </a:ln>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7777163" y="938213"/>
            <a:ext cx="3348038" cy="4188813"/>
          </a:xfrm>
          <a:prstGeom prst="rect">
            <a:avLst/>
          </a:prstGeom>
          <a:noFill/>
          <a:ln>
            <a:noFill/>
          </a:ln>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0856" y="2163013"/>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96" y="2163013"/>
            <a:ext cx="3135591" cy="2867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9143998" y="2163013"/>
            <a:ext cx="2401385" cy="3104712"/>
          </a:xfrm>
          <a:prstGeom prst="rect">
            <a:avLst/>
          </a:prstGeom>
        </p:spPr>
      </p:pic>
    </p:spTree>
    <p:extLst>
      <p:ext uri="{BB962C8B-B14F-4D97-AF65-F5344CB8AC3E}">
        <p14:creationId xmlns:p14="http://schemas.microsoft.com/office/powerpoint/2010/main" val="2114301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Zoom in the workshop</a:t>
            </a:r>
            <a:endParaRPr lang="en-US" dirty="0"/>
          </a:p>
        </p:txBody>
      </p:sp>
      <p:sp>
        <p:nvSpPr>
          <p:cNvPr id="3" name="Content Placeholder 2"/>
          <p:cNvSpPr>
            <a:spLocks noGrp="1"/>
          </p:cNvSpPr>
          <p:nvPr>
            <p:ph idx="1"/>
          </p:nvPr>
        </p:nvSpPr>
        <p:spPr/>
        <p:txBody>
          <a:bodyPr/>
          <a:lstStyle/>
          <a:p>
            <a:r>
              <a:rPr lang="en-US" dirty="0" smtClean="0"/>
              <a:t>1. All participants will be muted during the main presentations</a:t>
            </a:r>
          </a:p>
          <a:p>
            <a:r>
              <a:rPr lang="en-US" dirty="0" smtClean="0"/>
              <a:t>2. Chat window is always available if help is needed</a:t>
            </a:r>
          </a:p>
          <a:p>
            <a:r>
              <a:rPr lang="en-US" dirty="0" smtClean="0"/>
              <a:t>3. Feel free to use non-verbal feedback to tell us how things are going</a:t>
            </a:r>
          </a:p>
          <a:p>
            <a:r>
              <a:rPr lang="en-US" dirty="0" smtClean="0"/>
              <a:t>4. If you have a question, raise your hand and a TA will direct message you to get you help</a:t>
            </a:r>
          </a:p>
          <a:p>
            <a:r>
              <a:rPr lang="en-US" dirty="0" smtClean="0"/>
              <a:t>5. We'll be trialing break out sessions to allow for more direct interaction and assistance </a:t>
            </a:r>
          </a:p>
          <a:p>
            <a:r>
              <a:rPr lang="en-US" dirty="0" smtClean="0"/>
              <a:t>6. We'll occasionally be using polls to see where people are</a:t>
            </a:r>
            <a:endParaRPr lang="en-US" dirty="0"/>
          </a:p>
        </p:txBody>
      </p:sp>
    </p:spTree>
    <p:extLst>
      <p:ext uri="{BB962C8B-B14F-4D97-AF65-F5344CB8AC3E}">
        <p14:creationId xmlns:p14="http://schemas.microsoft.com/office/powerpoint/2010/main" val="574702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some </a:t>
            </a:r>
            <a:r>
              <a:rPr lang="en-US" smtClean="0"/>
              <a:t>Zoom features!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657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593367"/>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52083"/>
            <a:ext cx="11360800" cy="4039749"/>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dirty="0">
                <a:solidFill>
                  <a:srgbClr val="333333"/>
                </a:solidFill>
              </a:rPr>
              <a:t>The best way to learn to code is by doing</a:t>
            </a:r>
            <a:r>
              <a:rPr lang="en" sz="3200" dirty="0">
                <a:solidFill>
                  <a:srgbClr val="333333"/>
                </a:solidFill>
              </a:rPr>
              <a:t>: Find a project, make a goal, and push yourself to use R!</a:t>
            </a:r>
            <a:endParaRPr sz="3200" dirty="0">
              <a:solidFill>
                <a:srgbClr val="333333"/>
              </a:solidFill>
            </a:endParaRPr>
          </a:p>
          <a:p>
            <a:pPr indent="-507987">
              <a:buClr>
                <a:srgbClr val="333333"/>
              </a:buClr>
              <a:buSzPts val="2400"/>
            </a:pPr>
            <a:r>
              <a:rPr lang="en" sz="3200" b="1" dirty="0">
                <a:solidFill>
                  <a:srgbClr val="333333"/>
                </a:solidFill>
              </a:rPr>
              <a:t>Practice is key</a:t>
            </a:r>
            <a:r>
              <a:rPr lang="en" sz="3200" dirty="0">
                <a:solidFill>
                  <a:srgbClr val="333333"/>
                </a:solidFill>
              </a:rPr>
              <a:t>! </a:t>
            </a:r>
            <a:endParaRPr sz="3200" dirty="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smtClean="0"/>
              <a:t>Goals and Objectives</a:t>
            </a:r>
            <a:endParaRPr lang="en-US" sz="4800" dirty="0"/>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Course Materials</a:t>
            </a:r>
            <a:endParaRPr/>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4829335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Data Visualization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Stephan Kadauke</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a:t>
                      </a:r>
                      <a:r>
                        <a:rPr lang="en-US" sz="1400" b="0" i="0" u="none" strike="noStrike" dirty="0" smtClean="0">
                          <a:solidFill>
                            <a:srgbClr val="212121"/>
                          </a:solidFill>
                          <a:effectLst/>
                          <a:latin typeface="Arial" panose="020B0604020202020204" pitchFamily="34" charset="0"/>
                        </a:rPr>
                        <a:t>Transformation</a:t>
                      </a:r>
                      <a:r>
                        <a:rPr lang="en-US" sz="1400" b="0" i="0" u="none" strike="noStrike" dirty="0">
                          <a:solidFill>
                            <a:srgbClr val="212121"/>
                          </a:solidFill>
                          <a:effectLst/>
                          <a:latin typeface="Arial" panose="020B0604020202020204" pitchFamily="34" charset="0"/>
                        </a:rPr>
                        <a:t>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167439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23438</TotalTime>
  <Words>1146</Words>
  <Application>Microsoft Office PowerPoint</Application>
  <PresentationFormat>Widescreen</PresentationFormat>
  <Paragraphs>95</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 Narrow</vt:lpstr>
      <vt:lpstr>Calibri</vt:lpstr>
      <vt:lpstr>Tw Cen MT</vt:lpstr>
      <vt:lpstr>Tw Cen MT Condensed</vt:lpstr>
      <vt:lpstr>Wingdings 3</vt:lpstr>
      <vt:lpstr>Integral</vt:lpstr>
      <vt:lpstr>Introduction to R Workshop </vt:lpstr>
      <vt:lpstr>Course Introduction</vt:lpstr>
      <vt:lpstr>Goals and Objectives</vt:lpstr>
      <vt:lpstr>Course Materials</vt:lpstr>
      <vt:lpstr>PowerPoint Presentation</vt:lpstr>
      <vt:lpstr>Who are we?</vt:lpstr>
      <vt:lpstr>Joseph Rudolf</vt:lpstr>
      <vt:lpstr>Patrick Mathias</vt:lpstr>
      <vt:lpstr>Stephan Kadauke</vt:lpstr>
      <vt:lpstr>Daniel Herman</vt:lpstr>
      <vt:lpstr>Amrom Obstfeld</vt:lpstr>
      <vt:lpstr>Workshop Workflow</vt:lpstr>
      <vt:lpstr>Lectures</vt:lpstr>
      <vt:lpstr>Your Setup</vt:lpstr>
      <vt:lpstr>Using Zoom in the workshop</vt:lpstr>
      <vt:lpstr>Let's try out some Zoom features!</vt:lpstr>
      <vt:lpstr>Who are you?</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207</cp:revision>
  <dcterms:modified xsi:type="dcterms:W3CDTF">2020-07-10T02:55:16Z</dcterms:modified>
</cp:coreProperties>
</file>